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5"/>
  </p:notesMasterIdLst>
  <p:handoutMasterIdLst>
    <p:handoutMasterId r:id="rId56"/>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2" r:id="rId20"/>
    <p:sldId id="543" r:id="rId21"/>
    <p:sldId id="540" r:id="rId22"/>
    <p:sldId id="542" r:id="rId23"/>
    <p:sldId id="556" r:id="rId24"/>
    <p:sldId id="541" r:id="rId25"/>
    <p:sldId id="554" r:id="rId26"/>
    <p:sldId id="495" r:id="rId27"/>
    <p:sldId id="496" r:id="rId28"/>
    <p:sldId id="498" r:id="rId29"/>
    <p:sldId id="638" r:id="rId30"/>
    <p:sldId id="643" r:id="rId31"/>
    <p:sldId id="527" r:id="rId32"/>
    <p:sldId id="539" r:id="rId33"/>
    <p:sldId id="630" r:id="rId34"/>
    <p:sldId id="528" r:id="rId35"/>
    <p:sldId id="631" r:id="rId36"/>
    <p:sldId id="529" r:id="rId37"/>
    <p:sldId id="531" r:id="rId38"/>
    <p:sldId id="532" r:id="rId39"/>
    <p:sldId id="533" r:id="rId40"/>
    <p:sldId id="641" r:id="rId41"/>
    <p:sldId id="633" r:id="rId42"/>
    <p:sldId id="644" r:id="rId43"/>
    <p:sldId id="645" r:id="rId44"/>
    <p:sldId id="545" r:id="rId45"/>
    <p:sldId id="546" r:id="rId46"/>
    <p:sldId id="642" r:id="rId47"/>
    <p:sldId id="637" r:id="rId48"/>
    <p:sldId id="640" r:id="rId49"/>
    <p:sldId id="584" r:id="rId50"/>
    <p:sldId id="555" r:id="rId51"/>
    <p:sldId id="552" r:id="rId52"/>
    <p:sldId id="548" r:id="rId53"/>
    <p:sldId id="553" r:id="rId54"/>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2"/>
            <p14:sldId id="543"/>
            <p14:sldId id="540"/>
            <p14:sldId id="542"/>
            <p14:sldId id="556"/>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37"/>
            <p14:sldId id="640"/>
            <p14:sldId id="584"/>
            <p14:sldId id="555"/>
            <p14:sldId id="552"/>
            <p14:sldId id="548"/>
            <p14:sldId id="553"/>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1" autoAdjust="0"/>
    <p:restoredTop sz="77563" autoAdjust="0"/>
  </p:normalViewPr>
  <p:slideViewPr>
    <p:cSldViewPr>
      <p:cViewPr varScale="1">
        <p:scale>
          <a:sx n="131" d="100"/>
          <a:sy n="131" d="100"/>
        </p:scale>
        <p:origin x="1416" y="184"/>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coming to the plant setup involving passive tags,(Click) one single reader would be placed on the robot while multiple tags would be installed at known locations on the plant floor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243915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Passive </a:t>
            </a:r>
            <a:r>
              <a:rPr lang="en-US" dirty="0" err="1"/>
              <a:t>rfid</a:t>
            </a:r>
            <a:r>
              <a:rPr lang="en-US" dirty="0"/>
              <a:t> tag which we use is of paper type with the cheapest cost of 18 cents/per tag. and works based on inductive coupling.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430274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2823858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0521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In this case the reader and the tag should be close to each other.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1533236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367758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058761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568926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12311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53727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3748123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2076886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1894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4595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a plant setup based on active tags, the reader would be sending the feedback info obtained from the tag to a pc or software via wire/wireless connection.(Click)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174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47"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02.03.2018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490"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11"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5078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4" name="Date Placeholder 3"/>
          <p:cNvSpPr>
            <a:spLocks noGrp="1"/>
          </p:cNvSpPr>
          <p:nvPr>
            <p:ph type="dt" sz="half" idx="10"/>
          </p:nvPr>
        </p:nvSpPr>
        <p:spPr/>
        <p:txBody>
          <a:bodyPr/>
          <a:lstStyle/>
          <a:p>
            <a:fld id="{4B94FBF6-B6D4-4A60-89A2-A8869DBF6FA6}" type="slidenum">
              <a:rPr lang="de-DE" smtClean="0"/>
              <a:pPr/>
              <a:t>11</a:t>
            </a:fld>
            <a:endParaRPr lang="de-DE"/>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6" y="1046809"/>
            <a:ext cx="3466132"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Multiple readers</a:t>
            </a:r>
          </a:p>
          <a:p>
            <a:pPr marL="0" indent="0">
              <a:buNone/>
            </a:pPr>
            <a:endParaRPr lang="en-GB" sz="1400" dirty="0">
              <a:latin typeface="+mj-lt"/>
            </a:endParaRPr>
          </a:p>
          <a:p>
            <a:pPr marL="0" indent="0">
              <a:buNone/>
            </a:pPr>
            <a:r>
              <a:rPr lang="en-GB" sz="2400" dirty="0">
                <a:latin typeface="+mj-lt"/>
              </a:rPr>
              <a:t>1 active tag on robot</a:t>
            </a:r>
          </a:p>
        </p:txBody>
      </p:sp>
    </p:spTree>
    <p:extLst>
      <p:ext uri="{BB962C8B-B14F-4D97-AF65-F5344CB8AC3E}">
        <p14:creationId xmlns:p14="http://schemas.microsoft.com/office/powerpoint/2010/main" val="722386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349717" y="1052737"/>
            <a:ext cx="4363144" cy="1800200"/>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sp>
        <p:nvSpPr>
          <p:cNvPr id="4" name="Date Placeholder 3"/>
          <p:cNvSpPr>
            <a:spLocks noGrp="1"/>
          </p:cNvSpPr>
          <p:nvPr>
            <p:ph type="dt" sz="half" idx="10"/>
          </p:nvPr>
        </p:nvSpPr>
        <p:spPr/>
        <p:txBody>
          <a:bodyPr/>
          <a:lstStyle/>
          <a:p>
            <a:fld id="{4B94FBF6-B6D4-4A60-89A2-A8869DBF6FA6}" type="slidenum">
              <a:rPr lang="de-DE" smtClean="0"/>
              <a:pPr/>
              <a:t>12</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Tree>
    <p:extLst>
      <p:ext uri="{BB962C8B-B14F-4D97-AF65-F5344CB8AC3E}">
        <p14:creationId xmlns:p14="http://schemas.microsoft.com/office/powerpoint/2010/main" val="8298195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4585583" cy="4941341"/>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13</a:t>
            </a:fld>
            <a:endParaRPr lang="de-DE"/>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44775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a:xfrm>
            <a:off x="501650" y="65088"/>
            <a:ext cx="8131175" cy="792162"/>
          </a:xfrm>
        </p:spPr>
        <p:txBody>
          <a:bodyPr/>
          <a:lstStyle/>
          <a:p>
            <a:r>
              <a:rPr lang="en-US" dirty="0"/>
              <a:t>RFID Reader - Working Principle</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14</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18294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15</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51997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8255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2389878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18</a:t>
            </a:fld>
            <a:endParaRPr lang="de-DE"/>
          </a:p>
        </p:txBody>
      </p:sp>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2555776" y="1556792"/>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5788007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19</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1604722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201366" y="1171756"/>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200496" y="3258646"/>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a:t>Communication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29" y="1171756"/>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a:extLst>
              <a:ext uri="{28A0092B-C50C-407E-A947-70E740481C1C}">
                <a14:useLocalDpi xmlns:a14="http://schemas.microsoft.com/office/drawing/2010/main" val="0"/>
              </a:ext>
            </a:extLst>
          </a:blip>
          <a:srcRect l="-5902" r="23241"/>
          <a:stretch/>
        </p:blipFill>
        <p:spPr>
          <a:xfrm rot="5400000">
            <a:off x="447160" y="3098671"/>
            <a:ext cx="1703501" cy="1545636"/>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a:extLst>
              <a:ext uri="{28A0092B-C50C-407E-A947-70E740481C1C}">
                <a14:useLocalDpi xmlns:a14="http://schemas.microsoft.com/office/drawing/2010/main" val="0"/>
              </a:ext>
            </a:extLst>
          </a:blip>
          <a:srcRect l="52120" t="20982" r="19498" b="24485"/>
          <a:stretch/>
        </p:blipFill>
        <p:spPr>
          <a:xfrm>
            <a:off x="4432744" y="3027485"/>
            <a:ext cx="1628849"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9507" y="1029801"/>
            <a:ext cx="1363040" cy="1817386"/>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857250"/>
            <a:ext cx="6662476" cy="5236045"/>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323460">
            <a:off x="3193299" y="2176265"/>
            <a:ext cx="2021268" cy="1024867"/>
          </a:xfrm>
          <a:prstGeom prst="rect">
            <a:avLst/>
          </a:prstGeom>
        </p:spPr>
      </p:pic>
    </p:spTree>
    <p:extLst>
      <p:ext uri="{BB962C8B-B14F-4D97-AF65-F5344CB8AC3E}">
        <p14:creationId xmlns:p14="http://schemas.microsoft.com/office/powerpoint/2010/main" val="8706964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883707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22</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198366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(model based)</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5076057" y="1027105"/>
            <a:ext cx="3287498" cy="880923"/>
            <a:chOff x="5076057" y="1027105"/>
            <a:chExt cx="3287498"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5076057" y="1027105"/>
              <a:ext cx="2592287" cy="880923"/>
              <a:chOff x="5076057" y="1027105"/>
              <a:chExt cx="2592287"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5076057" y="1027105"/>
                <a:ext cx="2592287" cy="880923"/>
                <a:chOff x="5076057" y="1027105"/>
                <a:chExt cx="2592287"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339061" y="1483149"/>
                  <a:ext cx="1329283" cy="424879"/>
                  <a:chOff x="6339061" y="1483149"/>
                  <a:chExt cx="1329283" cy="42487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339061" y="1483149"/>
                    <a:ext cx="321171"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5076057" y="1027105"/>
                  <a:ext cx="158417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Direction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28</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 </a:t>
            </a:r>
          </a:p>
        </p:txBody>
      </p:sp>
      <p:sp>
        <p:nvSpPr>
          <p:cNvPr id="4" name="Datumsplatzhalter 3"/>
          <p:cNvSpPr>
            <a:spLocks noGrp="1"/>
          </p:cNvSpPr>
          <p:nvPr>
            <p:ph type="dt" sz="half" idx="10"/>
          </p:nvPr>
        </p:nvSpPr>
        <p:spPr/>
        <p:txBody>
          <a:bodyPr/>
          <a:lstStyle/>
          <a:p>
            <a:fld id="{4B94FBF6-B6D4-4A60-89A2-A8869DBF6FA6}" type="slidenum">
              <a:rPr lang="de-DE" smtClean="0"/>
              <a:pPr/>
              <a:t>29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Tree>
    <p:extLst>
      <p:ext uri="{BB962C8B-B14F-4D97-AF65-F5344CB8AC3E}">
        <p14:creationId xmlns:p14="http://schemas.microsoft.com/office/powerpoint/2010/main" val="190373002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a:xfrm>
            <a:off x="500157" y="1315016"/>
            <a:ext cx="8131175" cy="4683125"/>
          </a:xfrm>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31</a:t>
            </a:fld>
            <a:endParaRPr lang="de-DE"/>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33</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38</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Min</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a:xfrm>
            <a:off x="494913" y="1052736"/>
            <a:ext cx="8131175" cy="4683125"/>
          </a:xfrm>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endParaRPr lang="en-US" b="1" dirty="0"/>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20" y="3501008"/>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430869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47</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043314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48</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645813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49</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2870708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a:t>
                </a:r>
                <a:r>
                  <a:rPr lang="es-CO" b="1"/>
                  <a:t>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50</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3709344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287400"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45573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225997"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2969686"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272452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368949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20212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392780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466562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169634"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489531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563313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370156"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09583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284380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383365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34627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07195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480977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313793"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03947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577729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47245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2608535"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408614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2678</Words>
  <Application>Microsoft Macintosh PowerPoint</Application>
  <PresentationFormat>On-screen Show (4:3)</PresentationFormat>
  <Paragraphs>791</Paragraphs>
  <Slides>50</Slides>
  <Notes>25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50</vt:i4>
      </vt:variant>
    </vt:vector>
  </HeadingPairs>
  <TitlesOfParts>
    <vt:vector size="67"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 </vt:lpstr>
      <vt:lpstr>Software Implementation </vt:lpstr>
      <vt:lpstr>Data Processing</vt:lpstr>
      <vt:lpstr>Software Implementation </vt:lpstr>
      <vt:lpstr>Initialization()</vt:lpstr>
      <vt:lpstr>Why is an Initialization necessary? </vt:lpstr>
      <vt:lpstr>Why a 360°turn? </vt:lpstr>
      <vt:lpstr>Initialization Procedure</vt:lpstr>
      <vt:lpstr>Analyzing Initialization Array[8,14]</vt:lpstr>
      <vt:lpstr>Software Implementation </vt:lpstr>
      <vt:lpstr>Initial position &amp; orientation</vt:lpstr>
      <vt:lpstr>CorrectDistance()</vt:lpstr>
      <vt:lpstr>Trilateration</vt:lpstr>
      <vt:lpstr>CenterOfRobot()</vt:lpstr>
      <vt:lpstr>Initialization Procedure</vt:lpstr>
      <vt:lpstr>Conclusion </vt:lpstr>
      <vt:lpstr>Future Work</vt:lpstr>
      <vt:lpstr>PowerPoint Presentation</vt:lpstr>
      <vt:lpstr>Inductive coupling (Near field coupling)</vt:lpstr>
      <vt:lpstr>WiFi Module and RFID</vt:lpstr>
      <vt:lpstr>WiFi Module To the Network</vt:lpstr>
      <vt:lpstr>PC receiving from the network</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416</cp:revision>
  <dcterms:created xsi:type="dcterms:W3CDTF">2001-05-16T08:02:00Z</dcterms:created>
  <dcterms:modified xsi:type="dcterms:W3CDTF">2018-07-13T11:11:36Z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